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098"/>
    <a:srgbClr val="495A61"/>
    <a:srgbClr val="485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2282-79FA-B54D-A5C6-A92F5A0F4B9A}" type="datetime1">
              <a:rPr lang="de-CH" smtClean="0"/>
              <a:t>10.07.17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82E58-885C-46BD-B600-209C1790AF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2832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C64B-1A6E-664C-B603-F1495DAD0B78}" type="datetime1">
              <a:rPr lang="de-CH" smtClean="0"/>
              <a:t>10.07.17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6351-76D0-FA4E-84EB-349FC28BA3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66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6351-76D0-FA4E-84EB-349FC28BA35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36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423D-18DE-4641-83FC-768A5FBB4527}" type="datetime1">
              <a:rPr lang="de-CH" smtClean="0"/>
              <a:t>10.07.17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F6CC-B8A7-2A44-987B-D85C78ECD752}" type="datetime1">
              <a:rPr lang="de-CH" smtClean="0"/>
              <a:t>10.07.17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69A-13DA-FF4C-93F5-67E0C775CE92}" type="datetime1">
              <a:rPr lang="de-CH" smtClean="0"/>
              <a:t>10.07.17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DA-73AA-DE4E-9533-3D8B8BB89584}" type="datetime1">
              <a:rPr lang="de-CH" smtClean="0"/>
              <a:t>10.07.17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800E-4D9E-6E4D-9DF7-31A07FE53B97}" type="datetime1">
              <a:rPr lang="de-CH" smtClean="0"/>
              <a:t>10.07.17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CBB-7ED4-4A44-A889-8BB7893F49BB}" type="datetime1">
              <a:rPr lang="de-CH" smtClean="0"/>
              <a:t>10.07.17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9DAA-8D2E-7241-A2B5-FFB4EB0F9025}" type="datetime1">
              <a:rPr lang="de-CH" smtClean="0"/>
              <a:t>10.07.17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D44D-8E7A-C340-AFB5-EC447E3AB7F3}" type="datetime1">
              <a:rPr lang="de-CH" smtClean="0"/>
              <a:t>10.07.17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0D4-A12A-0040-AFD9-5567BD640C21}" type="datetime1">
              <a:rPr lang="de-CH" smtClean="0"/>
              <a:t>10.07.17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F93-E7F3-8F42-9D29-376C13980671}" type="datetime1">
              <a:rPr lang="de-CH" smtClean="0"/>
              <a:t>10.07.17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6201-9758-A547-A788-C95611A73228}" type="datetime1">
              <a:rPr lang="de-CH" smtClean="0"/>
              <a:t>10.07.17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B09C-01DC-7E41-AFFF-D64AC897C5E2}" type="datetime1">
              <a:rPr lang="de-CH" smtClean="0"/>
              <a:t>10.07.17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ACAE46-022C-4042-8ADF-A4D6BBF47A21}" type="datetime1">
              <a:rPr lang="de-CH" smtClean="0"/>
              <a:t>10.07.17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5C547A3-9219-4AE1-AFC4-EE009AE0306B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410700" y="534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5400" dirty="0" smtClean="0">
                <a:solidFill>
                  <a:srgbClr val="48565D"/>
                </a:solidFill>
              </a:rPr>
              <a:t>Workshop Geschichte(</a:t>
            </a:r>
            <a:r>
              <a:rPr lang="de-CH" sz="5400" dirty="0" err="1" smtClean="0">
                <a:solidFill>
                  <a:srgbClr val="48565D"/>
                </a:solidFill>
              </a:rPr>
              <a:t>n</a:t>
            </a:r>
            <a:r>
              <a:rPr lang="de-CH" sz="5400" dirty="0" smtClean="0">
                <a:solidFill>
                  <a:srgbClr val="48565D"/>
                </a:solidFill>
              </a:rPr>
              <a:t>) schreiben</a:t>
            </a:r>
            <a:endParaRPr lang="de-CH" sz="5400" dirty="0">
              <a:solidFill>
                <a:srgbClr val="48565D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895" y="3426013"/>
            <a:ext cx="8664212" cy="916641"/>
          </a:xfrm>
        </p:spPr>
        <p:txBody>
          <a:bodyPr>
            <a:normAutofit/>
          </a:bodyPr>
          <a:lstStyle/>
          <a:p>
            <a:r>
              <a:rPr lang="de-CH" sz="2000" dirty="0" smtClean="0">
                <a:solidFill>
                  <a:srgbClr val="829098"/>
                </a:solidFill>
              </a:rPr>
              <a:t>Museen Graubünden | 1. Juli 2017 | </a:t>
            </a:r>
            <a:r>
              <a:rPr lang="de-CH" sz="2000" dirty="0" err="1" smtClean="0">
                <a:solidFill>
                  <a:srgbClr val="829098"/>
                </a:solidFill>
              </a:rPr>
              <a:t>Thusis</a:t>
            </a:r>
            <a:endParaRPr lang="de-CH" sz="2000" dirty="0">
              <a:solidFill>
                <a:srgbClr val="829098"/>
              </a:solidFill>
            </a:endParaRPr>
          </a:p>
        </p:txBody>
      </p:sp>
      <p:pic>
        <p:nvPicPr>
          <p:cNvPr id="9" name="Bild 8" descr="Bildschirmfoto 2017-06-28 um 09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3924300"/>
            <a:ext cx="439420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6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Verben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 algn="ctr">
              <a:buNone/>
            </a:pPr>
            <a:r>
              <a:rPr lang="de-CH" dirty="0" smtClean="0">
                <a:solidFill>
                  <a:srgbClr val="495A61"/>
                </a:solidFill>
              </a:rPr>
              <a:t>Anregende Wörter und Verben machen den Text lebendig und </a:t>
            </a:r>
            <a:r>
              <a:rPr lang="de-CH" dirty="0">
                <a:solidFill>
                  <a:srgbClr val="495A61"/>
                </a:solidFill>
              </a:rPr>
              <a:t/>
            </a:r>
            <a:br>
              <a:rPr lang="de-CH" dirty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schaffen beim Leser Bilder. 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pic>
        <p:nvPicPr>
          <p:cNvPr id="7" name="Bild 6" descr="Bildschirmfoto-2012-09-21-um-11.16.25.png"/>
          <p:cNvPicPr>
            <a:picLocks noChangeAspect="1"/>
          </p:cNvPicPr>
          <p:nvPr/>
        </p:nvPicPr>
        <p:blipFill>
          <a:blip r:embed="rId3">
            <a:alphaModFix amt="60000"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800" y="3445995"/>
            <a:ext cx="8382000" cy="42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Adjektive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i="1" dirty="0" smtClean="0"/>
          </a:p>
          <a:p>
            <a:pPr marL="0" indent="0" algn="ctr">
              <a:buNone/>
            </a:pPr>
            <a:r>
              <a:rPr lang="de-CH" i="1" dirty="0" smtClean="0"/>
              <a:t>«Wenn Sie ein Adjektiv verwenden sollen, </a:t>
            </a:r>
            <a:r>
              <a:rPr lang="de-CH" i="1" dirty="0"/>
              <a:t/>
            </a:r>
            <a:br>
              <a:rPr lang="de-CH" i="1" dirty="0"/>
            </a:br>
            <a:r>
              <a:rPr lang="de-CH" i="1" dirty="0" smtClean="0"/>
              <a:t>so kommen Sie zu mir in den dritten Stock und fragen Sie, ob es nötig ist»</a:t>
            </a:r>
            <a:br>
              <a:rPr lang="de-CH" i="1" dirty="0" smtClean="0"/>
            </a:br>
            <a:r>
              <a:rPr lang="de-CH" i="1" dirty="0" smtClean="0"/>
              <a:t> </a:t>
            </a:r>
            <a:r>
              <a:rPr lang="de-CH" sz="1600" dirty="0" smtClean="0"/>
              <a:t>(Verleger und Staatspräsident Georges Clemenceau).</a:t>
            </a:r>
            <a:endParaRPr lang="de-CH" sz="1600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pic>
        <p:nvPicPr>
          <p:cNvPr id="7" name="Bild 6" descr="1996cd5fdae76435443f228323b47ec6.jpg"/>
          <p:cNvPicPr>
            <a:picLocks noChangeAspect="1"/>
          </p:cNvPicPr>
          <p:nvPr/>
        </p:nvPicPr>
        <p:blipFill>
          <a:blip r:embed="rId3">
            <a:alphaModFix amt="57000"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0" y="3594100"/>
            <a:ext cx="777414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Füllwörter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 algn="ctr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 algn="ctr">
              <a:buNone/>
            </a:pPr>
            <a:r>
              <a:rPr lang="de-CH" dirty="0" smtClean="0">
                <a:solidFill>
                  <a:srgbClr val="495A61"/>
                </a:solidFill>
              </a:rPr>
              <a:t>Gehören gestrichen, damit der Text Kraft und Kontur erhält und </a:t>
            </a:r>
            <a:r>
              <a:rPr lang="de-CH" dirty="0">
                <a:solidFill>
                  <a:srgbClr val="495A61"/>
                </a:solidFill>
              </a:rPr>
              <a:t/>
            </a:r>
            <a:br>
              <a:rPr lang="de-CH" dirty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damit er verständlicher und leserfreundlicher wird. 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89448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Fremdwörter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 algn="ctr">
              <a:buNone/>
            </a:pPr>
            <a:r>
              <a:rPr lang="de-CH" i="1" dirty="0" smtClean="0">
                <a:solidFill>
                  <a:srgbClr val="495A61"/>
                </a:solidFill>
              </a:rPr>
              <a:t>«Die morphologische Substanz subterraner Agrarprodukte variiert </a:t>
            </a:r>
            <a:r>
              <a:rPr lang="de-CH" i="1" dirty="0">
                <a:solidFill>
                  <a:srgbClr val="495A61"/>
                </a:solidFill>
              </a:rPr>
              <a:t/>
            </a:r>
            <a:br>
              <a:rPr lang="de-CH" i="1" dirty="0">
                <a:solidFill>
                  <a:srgbClr val="495A61"/>
                </a:solidFill>
              </a:rPr>
            </a:br>
            <a:r>
              <a:rPr lang="de-CH" i="1" dirty="0" smtClean="0">
                <a:solidFill>
                  <a:srgbClr val="495A61"/>
                </a:solidFill>
              </a:rPr>
              <a:t>im reziproken Wert zur intellektuellen Kapazität des Produzenten.»</a:t>
            </a:r>
          </a:p>
          <a:p>
            <a:pPr marL="0" indent="0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 smtClean="0"/>
              <a:t>Haben Sie etwas verstanden?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pic>
        <p:nvPicPr>
          <p:cNvPr id="7" name="Bild 6" descr="fragezeichen-maennchen-line.png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3238500"/>
            <a:ext cx="990600" cy="9906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99625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Fremdwörter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i="1" dirty="0" smtClean="0"/>
              <a:t>«Der dümmste Bauer hat die grössten Kartoffeln.»</a:t>
            </a:r>
            <a:endParaRPr lang="de-CH" i="1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pic>
        <p:nvPicPr>
          <p:cNvPr id="7" name="Bild 6" descr="vo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36" y="2907792"/>
            <a:ext cx="5900928" cy="241401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79450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Kommunikation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354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Story-</a:t>
            </a:r>
            <a:r>
              <a:rPr lang="de-CH" dirty="0" err="1" smtClean="0">
                <a:solidFill>
                  <a:srgbClr val="495A61"/>
                </a:solidFill>
              </a:rPr>
              <a:t>Telling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Das Modewort in der Kommunikation.</a:t>
            </a:r>
          </a:p>
          <a:p>
            <a:pPr marL="0" indent="0">
              <a:buNone/>
            </a:pPr>
            <a:r>
              <a:rPr lang="de-CH" dirty="0" smtClean="0"/>
              <a:t>Heisst nicht mehr und nicht weniger als Geschichten erzählen mittels einem kleinen Dialog, einer kurzen Szene, der Geschichte einer Recherche oder anhand einer Reportage.  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0008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2367" y="361576"/>
            <a:ext cx="10723035" cy="1336956"/>
          </a:xfrm>
        </p:spPr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Anforderungen, die ein Text </a:t>
            </a:r>
            <a:br>
              <a:rPr lang="de-CH" dirty="0" smtClean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erfüllen muss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2367" y="1727201"/>
            <a:ext cx="10723035" cy="4343400"/>
          </a:xfrm>
        </p:spPr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Ein Text muss logisch, leserfreundlich, präzis sein und 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Anreiz schafften. Zudem soll er vollständig informieren.</a:t>
            </a: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06998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Logik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>
              <a:solidFill>
                <a:srgbClr val="495A61"/>
              </a:solidFill>
            </a:endParaRPr>
          </a:p>
          <a:p>
            <a:pPr>
              <a:buFont typeface="Symbol" charset="2"/>
              <a:buChar char="-"/>
            </a:pPr>
            <a:r>
              <a:rPr lang="de-CH" dirty="0" smtClean="0">
                <a:solidFill>
                  <a:srgbClr val="495A61"/>
                </a:solidFill>
              </a:rPr>
              <a:t>Zusammenhänge ersichtlich machen</a:t>
            </a:r>
          </a:p>
          <a:p>
            <a:pPr>
              <a:buFont typeface="Symbol" charset="2"/>
              <a:buChar char="-"/>
            </a:pPr>
            <a:r>
              <a:rPr lang="de-CH" dirty="0" smtClean="0">
                <a:solidFill>
                  <a:srgbClr val="495A61"/>
                </a:solidFill>
              </a:rPr>
              <a:t>Gliederung</a:t>
            </a:r>
          </a:p>
          <a:p>
            <a:pPr>
              <a:buFont typeface="Symbol" charset="2"/>
              <a:buChar char="-"/>
            </a:pPr>
            <a:r>
              <a:rPr lang="de-CH" dirty="0" smtClean="0">
                <a:solidFill>
                  <a:srgbClr val="495A61"/>
                </a:solidFill>
              </a:rPr>
              <a:t>Begleitung von Anfang bis Ende</a:t>
            </a:r>
          </a:p>
          <a:p>
            <a:pPr marL="0" indent="0">
              <a:buNone/>
            </a:pP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4410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Leserfreundlichkeit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Seien Sie zuvorkommend mit dem Leser, d.h.: 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bekannte Fachbegriffe und Namen verwenden (oder erklären),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Fremdwörter vermeiden (oder erklären), 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einfache Satzkonstruktionen, 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präzise Ausdrucksweise. 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5152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2367" y="361576"/>
            <a:ext cx="10723035" cy="1336956"/>
          </a:xfrm>
        </p:spPr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Wie erfahren die Gäste von </a:t>
            </a:r>
            <a:br>
              <a:rPr lang="de-CH" dirty="0" smtClean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meinem Museum?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2367" y="1727201"/>
            <a:ext cx="10723035" cy="4343400"/>
          </a:xfrm>
        </p:spPr>
        <p:txBody>
          <a:bodyPr/>
          <a:lstStyle/>
          <a:p>
            <a:pPr marL="0" indent="0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>
              <a:buNone/>
            </a:pPr>
            <a:r>
              <a:rPr lang="de-CH" dirty="0" smtClean="0">
                <a:solidFill>
                  <a:srgbClr val="495A61"/>
                </a:solidFill>
              </a:rPr>
              <a:t>Stellen Sie sich vor, Sie sind der Gast. Sie möchten etwas erfahren über die Region oder das Dorf. 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495A61"/>
                </a:solidFill>
              </a:rPr>
              <a:t>Wie informieren Sie sich vorab oder vor Ort? </a:t>
            </a:r>
          </a:p>
          <a:p>
            <a:pPr marL="0" indent="0">
              <a:buNone/>
            </a:pP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7" name="Bild 6" descr="Bildschirmfoto 2017-06-28 um 09.01.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6096000"/>
            <a:ext cx="3333750" cy="635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0340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Präzision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Der Leser soll in kurzer Zeit an die wichtigsten Informationen gelangen. Der Text muss daher möglichst präzise sein.</a:t>
            </a:r>
            <a:br>
              <a:rPr lang="de-CH" dirty="0" smtClean="0"/>
            </a:br>
            <a:endParaRPr lang="de-CH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de-CH" dirty="0" smtClean="0"/>
              <a:t>Also:	</a:t>
            </a:r>
          </a:p>
          <a:p>
            <a:pPr>
              <a:lnSpc>
                <a:spcPct val="60000"/>
              </a:lnSpc>
              <a:buFont typeface="Symbol" charset="2"/>
              <a:buChar char="-"/>
            </a:pPr>
            <a:r>
              <a:rPr lang="de-CH" dirty="0" smtClean="0"/>
              <a:t>Keine unnötigen Einzelheiten oder Abschweifungen.</a:t>
            </a:r>
          </a:p>
          <a:p>
            <a:pPr>
              <a:lnSpc>
                <a:spcPct val="60000"/>
              </a:lnSpc>
              <a:buFont typeface="Symbol" charset="2"/>
              <a:buChar char="-"/>
            </a:pPr>
            <a:r>
              <a:rPr lang="de-CH" dirty="0" smtClean="0"/>
              <a:t>Ausholende Formulierungen, Wiederholungen, Füllwörter und Phrasen vermeiden.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3837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Anreiz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b="1" dirty="0" smtClean="0"/>
              <a:t>Ein guter Text regt zum Weiterdenken an!</a:t>
            </a:r>
            <a:endParaRPr lang="de-CH" dirty="0" smtClean="0"/>
          </a:p>
          <a:p>
            <a:pPr>
              <a:buFont typeface="Symbol" charset="2"/>
              <a:buChar char="-"/>
            </a:pPr>
            <a:r>
              <a:rPr lang="de-CH" dirty="0" smtClean="0"/>
              <a:t>Verständlich, wenn auf Vorwissen ausrichtet &amp; klar strukturiert ist</a:t>
            </a:r>
            <a:endParaRPr lang="de-CH" dirty="0"/>
          </a:p>
          <a:p>
            <a:pPr>
              <a:buFont typeface="Symbol" charset="2"/>
              <a:buChar char="-"/>
            </a:pPr>
            <a:r>
              <a:rPr lang="de-CH" dirty="0" smtClean="0"/>
              <a:t>Anregend, wenn weniger strukturiert &amp; deshalb Leser zu gedanklichen Eigenleistung animiert.</a:t>
            </a:r>
          </a:p>
          <a:p>
            <a:pPr marL="0" indent="0">
              <a:buNone/>
            </a:pPr>
            <a:r>
              <a:rPr lang="de-CH" i="1" dirty="0" smtClean="0"/>
              <a:t>    Perfekt ist die goldene Mitte. </a:t>
            </a:r>
            <a:endParaRPr lang="de-CH" i="1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90019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Mittel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Wenn wir ein spannendes Angebot kreieren, wollen wir auch, 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dass es der Gast erfährt.</a:t>
            </a:r>
          </a:p>
          <a:p>
            <a:pPr marL="0" indent="0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 smtClean="0"/>
              <a:t>Bloss wie? 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pic>
        <p:nvPicPr>
          <p:cNvPr id="7" name="Bild 6" descr="fragezeichen-maennchen-line.png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3213100"/>
            <a:ext cx="990600" cy="9906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2543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Die Medienmitteilung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2367" y="1600200"/>
            <a:ext cx="10723035" cy="47116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 smtClean="0">
                <a:solidFill>
                  <a:srgbClr val="495A61"/>
                </a:solidFill>
              </a:rPr>
              <a:t>Zu beachten ist: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Ein Titel, der überrascht und Anreiz schafft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Formulieren Sie das wichtigste im Lead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Flechten Sie nun Ihre gekürzte Geschichte passend in den Medientext ein.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Formen Sie aktive Sätze, passive wirken langweilig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Verteilen Sie die Informationen auf mehrere gut portionierte Sätze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Setzen Sie positive Wörter und Ausdrücke ein.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Vermeiden Sie den Konjunktiv.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Vermeiden Sie möglichst Nomen, die auf –</a:t>
            </a:r>
            <a:r>
              <a:rPr lang="de-CH" sz="1800" dirty="0" err="1" smtClean="0">
                <a:solidFill>
                  <a:srgbClr val="495A61"/>
                </a:solidFill>
              </a:rPr>
              <a:t>ung</a:t>
            </a:r>
            <a:r>
              <a:rPr lang="de-CH" sz="1800" dirty="0" smtClean="0">
                <a:solidFill>
                  <a:srgbClr val="495A61"/>
                </a:solidFill>
              </a:rPr>
              <a:t>, </a:t>
            </a:r>
            <a:r>
              <a:rPr lang="de-CH" sz="1800" dirty="0" err="1" smtClean="0">
                <a:solidFill>
                  <a:srgbClr val="495A61"/>
                </a:solidFill>
              </a:rPr>
              <a:t>heit</a:t>
            </a:r>
            <a:r>
              <a:rPr lang="de-CH" sz="1800" dirty="0" smtClean="0">
                <a:solidFill>
                  <a:srgbClr val="495A61"/>
                </a:solidFill>
              </a:rPr>
              <a:t> etc. enden.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Geben Sie einen Medienkontakt an für weitere Fragen</a:t>
            </a:r>
          </a:p>
          <a:p>
            <a:pPr>
              <a:buFont typeface="Symbol" charset="2"/>
              <a:buChar char="-"/>
            </a:pPr>
            <a:r>
              <a:rPr lang="de-CH" sz="1800" dirty="0" smtClean="0">
                <a:solidFill>
                  <a:srgbClr val="495A61"/>
                </a:solidFill>
              </a:rPr>
              <a:t>Schicken Sie ein druckfähiges Bild mit. </a:t>
            </a: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2669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Die Pressekonferenz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Auch die Pressekonferenz kann ein gutes Mittel der Öffentlichkeitsarbeit sein, wenn das Thema neu und spannend ist.</a:t>
            </a:r>
          </a:p>
          <a:p>
            <a:pPr marL="0" indent="0">
              <a:buNone/>
            </a:pPr>
            <a:r>
              <a:rPr lang="de-CH" dirty="0" smtClean="0"/>
              <a:t>Vorteile: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Schwierige Zusammenhänge lassen sich besser erklären.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Missverständnisse können vermieden werden.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Journalisten können nachfragen.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Sie kommen in direkten Kontakt mit Journalisten.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44655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Wie &amp; wann?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sz="2400" u="sng" dirty="0" smtClean="0"/>
          </a:p>
          <a:p>
            <a:pPr marL="0" indent="0">
              <a:buNone/>
            </a:pPr>
            <a:r>
              <a:rPr lang="de-CH" sz="2400" u="sng" dirty="0"/>
              <a:t>Wie &amp; wann:</a:t>
            </a:r>
          </a:p>
          <a:p>
            <a:pPr>
              <a:buFont typeface="Symbol" charset="2"/>
              <a:buChar char="-"/>
            </a:pPr>
            <a:r>
              <a:rPr lang="de-CH" sz="2400" dirty="0"/>
              <a:t>Per Mail </a:t>
            </a:r>
          </a:p>
          <a:p>
            <a:pPr>
              <a:buFont typeface="Symbol" charset="2"/>
              <a:buChar char="-"/>
            </a:pPr>
            <a:r>
              <a:rPr lang="de-CH" sz="2400" dirty="0"/>
              <a:t>etwa 10 Tage </a:t>
            </a:r>
            <a:r>
              <a:rPr lang="de-CH" sz="2400" dirty="0" smtClean="0"/>
              <a:t>vorher</a:t>
            </a:r>
            <a:endParaRPr lang="de-CH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sz="2400" u="sng" dirty="0" smtClean="0"/>
          </a:p>
          <a:p>
            <a:pPr marL="0" indent="0">
              <a:buNone/>
            </a:pPr>
            <a:r>
              <a:rPr lang="de-CH" sz="2400" u="sng" dirty="0"/>
              <a:t>Inhalt:</a:t>
            </a:r>
          </a:p>
          <a:p>
            <a:pPr>
              <a:buFont typeface="Symbol" charset="2"/>
              <a:buChar char="-"/>
            </a:pPr>
            <a:r>
              <a:rPr lang="de-CH" sz="2400" dirty="0"/>
              <a:t>Einladung</a:t>
            </a:r>
          </a:p>
          <a:p>
            <a:pPr>
              <a:buFont typeface="Symbol" charset="2"/>
              <a:buChar char="-"/>
            </a:pPr>
            <a:r>
              <a:rPr lang="de-CH" sz="2400" dirty="0"/>
              <a:t>Ort </a:t>
            </a:r>
          </a:p>
          <a:p>
            <a:pPr>
              <a:buFont typeface="Symbol" charset="2"/>
              <a:buChar char="-"/>
            </a:pPr>
            <a:r>
              <a:rPr lang="de-CH" sz="2400" dirty="0" smtClean="0"/>
              <a:t>Zeit (idealerweise </a:t>
            </a:r>
            <a:r>
              <a:rPr lang="de-CH" sz="2400" dirty="0"/>
              <a:t>V</a:t>
            </a:r>
            <a:r>
              <a:rPr lang="de-CH" sz="2400" dirty="0" smtClean="0"/>
              <a:t>ormittag)</a:t>
            </a:r>
            <a:endParaRPr lang="de-CH" sz="2400" dirty="0"/>
          </a:p>
          <a:p>
            <a:pPr>
              <a:buFont typeface="Symbol" charset="2"/>
              <a:buChar char="-"/>
            </a:pPr>
            <a:r>
              <a:rPr lang="de-CH" sz="2400" dirty="0"/>
              <a:t>Thema zusammengefasst</a:t>
            </a:r>
          </a:p>
          <a:p>
            <a:pPr>
              <a:buFont typeface="Symbol" charset="2"/>
              <a:buChar char="-"/>
            </a:pPr>
            <a:r>
              <a:rPr lang="de-CH" sz="2400" dirty="0"/>
              <a:t>Antwortmöglichkeit</a:t>
            </a:r>
          </a:p>
          <a:p>
            <a:pPr>
              <a:buFont typeface="Symbol" charset="2"/>
              <a:buChar char="-"/>
            </a:pPr>
            <a:endParaRPr lang="de-CH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15812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Wer?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>
              <a:buFont typeface="Symbol" charset="2"/>
              <a:buChar char="-"/>
            </a:pPr>
            <a:r>
              <a:rPr lang="de-CH" dirty="0" smtClean="0"/>
              <a:t>Diejenigen, die für Sie sprechen können. </a:t>
            </a:r>
          </a:p>
          <a:p>
            <a:pPr>
              <a:buFont typeface="Symbol" charset="2"/>
              <a:buChar char="-"/>
            </a:pPr>
            <a:r>
              <a:rPr lang="de-CH" dirty="0"/>
              <a:t>J</a:t>
            </a:r>
            <a:r>
              <a:rPr lang="de-CH" dirty="0" smtClean="0"/>
              <a:t>e weniger Personen, desto besser.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Denken Sie daran, Namensschilder für sie vorzubereiten. 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8858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Welche Unterlagen?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>
              <a:buFont typeface="Symbol" charset="2"/>
              <a:buChar char="-"/>
            </a:pPr>
            <a:r>
              <a:rPr lang="de-CH" dirty="0" smtClean="0"/>
              <a:t>Die ausformulierte Pressemitteilung. 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Eine Liste mit den Vornamen, Nachnamen und der Funktion der Teilnehmer auf Ihrer Seite.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Ein kleiner Steckbrief Ihres Museums</a:t>
            </a:r>
          </a:p>
          <a:p>
            <a:pPr>
              <a:buFont typeface="Symbol" charset="2"/>
              <a:buChar char="-"/>
            </a:pPr>
            <a:r>
              <a:rPr lang="de-CH" dirty="0" smtClean="0"/>
              <a:t>Eventuelle Termine, die Sie dem Leser bekanntmachen wollen. </a:t>
            </a: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2690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Wie lange?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b="1" dirty="0" smtClean="0"/>
              <a:t>Inklusive Fragerunden nicht länger als eine Stunde.</a:t>
            </a:r>
          </a:p>
          <a:p>
            <a:pPr marL="0" indent="0" algn="ctr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dirty="0" smtClean="0"/>
              <a:t>Denn: Eine Pressekonferenz ist keine Diskussionsrunde und kein Vortrag, sondern ein kompaktes Paket an Informationen für den Journalisten.</a:t>
            </a:r>
          </a:p>
          <a:p>
            <a:pPr marL="0" indent="0">
              <a:buNone/>
            </a:pPr>
            <a:endParaRPr lang="de-CH" dirty="0" smtClean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24854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Der PR-Text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Ihre Geschichte kann, entsprechend angepasst, auch als PR-Text verwendet werden. Sie sprechen damit den Leser direkt an. </a:t>
            </a:r>
          </a:p>
          <a:p>
            <a:pPr marL="0" indent="0">
              <a:buNone/>
            </a:pPr>
            <a:r>
              <a:rPr lang="de-CH" dirty="0" smtClean="0"/>
              <a:t>Ein spannender Text und ein gutes (druckfähiges) Bild schaffen Anreiz.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Ist oft mit Kosten verbunden. Also vorher bei der Lokalzeitung nachfragen. 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9782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Geschichten erzählen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/>
              <a:t>	</a:t>
            </a:r>
            <a:r>
              <a:rPr lang="de-CH" i="1" dirty="0" smtClean="0"/>
              <a:t>«Das Schreiben besteht aus 10% Inspiration und </a:t>
            </a:r>
            <a:r>
              <a:rPr lang="de-CH" i="1" dirty="0"/>
              <a:t/>
            </a:r>
            <a:br>
              <a:rPr lang="de-CH" i="1" dirty="0"/>
            </a:br>
            <a:r>
              <a:rPr lang="de-CH" i="1" dirty="0" smtClean="0"/>
              <a:t>90% Transpiration.» (Umberto Eco)</a:t>
            </a:r>
          </a:p>
          <a:p>
            <a:pPr marL="0" indent="0">
              <a:buNone/>
            </a:pPr>
            <a:r>
              <a:rPr lang="de-CH" dirty="0"/>
              <a:t>	</a:t>
            </a:r>
            <a:endParaRPr lang="de-CH" dirty="0" smtClean="0"/>
          </a:p>
          <a:p>
            <a:pPr marL="0" indent="0" algn="ctr">
              <a:buNone/>
            </a:pPr>
            <a:r>
              <a:rPr lang="de-CH" dirty="0"/>
              <a:t>	</a:t>
            </a:r>
            <a:r>
              <a:rPr lang="de-CH" dirty="0" smtClean="0"/>
              <a:t>	Also </a:t>
            </a:r>
            <a:r>
              <a:rPr lang="de-CH" b="1" dirty="0" smtClean="0"/>
              <a:t>ein</a:t>
            </a:r>
            <a:r>
              <a:rPr lang="de-CH" dirty="0" smtClean="0"/>
              <a:t> Teil Geheimnis und </a:t>
            </a:r>
            <a:r>
              <a:rPr lang="de-CH" b="1" dirty="0" smtClean="0"/>
              <a:t>neun</a:t>
            </a:r>
            <a:r>
              <a:rPr lang="de-CH" dirty="0" smtClean="0"/>
              <a:t> Teile Handwerk!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3842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Facebook &amp; Co.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Ihre Geschichte wird zum Konzentrat. </a:t>
            </a:r>
          </a:p>
          <a:p>
            <a:pPr marL="0" indent="0">
              <a:buNone/>
            </a:pPr>
            <a:r>
              <a:rPr lang="de-CH" dirty="0" smtClean="0"/>
              <a:t>Schreiben Sie kurz, lebendig, lesenswert und aktivierend, dann, wenn Sie einen interessanten Inhalt zu erzählen haben und bleiben Sie im Dialog mit Ihren Fans.</a:t>
            </a:r>
          </a:p>
          <a:p>
            <a:pPr marL="0" indent="0">
              <a:buNone/>
            </a:pPr>
            <a:r>
              <a:rPr lang="de-CH" dirty="0" smtClean="0"/>
              <a:t>Erstellen Sie evtl. einen kleinen Redaktionsplan, wenn Sie mehrere Plattformen nutzen. </a:t>
            </a:r>
          </a:p>
          <a:p>
            <a:pPr marL="0" indent="0">
              <a:buNone/>
            </a:pPr>
            <a:r>
              <a:rPr lang="de-CH" dirty="0" smtClean="0"/>
              <a:t>Zu einem Post gehört immer ein Bild oder ein kurzes Video.</a:t>
            </a:r>
            <a:endParaRPr lang="de-CH" dirty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pic>
        <p:nvPicPr>
          <p:cNvPr id="7" name="Bild 6" descr="pinterest_1475538227_2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863600"/>
            <a:ext cx="444500" cy="444500"/>
          </a:xfrm>
          <a:prstGeom prst="rect">
            <a:avLst/>
          </a:prstGeom>
        </p:spPr>
      </p:pic>
      <p:pic>
        <p:nvPicPr>
          <p:cNvPr id="8" name="Bild 7" descr="fb_icon_325x32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889000"/>
            <a:ext cx="393700" cy="393700"/>
          </a:xfrm>
          <a:prstGeom prst="rect">
            <a:avLst/>
          </a:prstGeom>
        </p:spPr>
      </p:pic>
      <p:pic>
        <p:nvPicPr>
          <p:cNvPr id="9" name="Bild 8" descr="unnam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0" y="825500"/>
            <a:ext cx="520700" cy="520700"/>
          </a:xfrm>
          <a:prstGeom prst="rect">
            <a:avLst/>
          </a:prstGeom>
        </p:spPr>
      </p:pic>
      <p:pic>
        <p:nvPicPr>
          <p:cNvPr id="10" name="Bild 9" descr="twitter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850900"/>
            <a:ext cx="469900" cy="4699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8600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Fragen?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Sollten Sie Fragen haben, dürfen Sie sich gerne </a:t>
            </a:r>
            <a:br>
              <a:rPr lang="de-DE" dirty="0" smtClean="0"/>
            </a:br>
            <a:r>
              <a:rPr lang="de-DE" dirty="0" smtClean="0"/>
              <a:t>jeder Zeit bei mir melden.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Maya </a:t>
            </a:r>
            <a:r>
              <a:rPr lang="de-DE" sz="2200" dirty="0" err="1" smtClean="0"/>
              <a:t>Höneisen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err="1" smtClean="0"/>
              <a:t>Stradas</a:t>
            </a:r>
            <a:r>
              <a:rPr lang="de-DE" sz="2200" dirty="0" smtClean="0"/>
              <a:t> 24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7417 Paspels</a:t>
            </a:r>
            <a:br>
              <a:rPr lang="de-DE" sz="2200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079 436 35 04</a:t>
            </a:r>
            <a:br>
              <a:rPr lang="de-DE" sz="2200" dirty="0" smtClean="0"/>
            </a:br>
            <a:r>
              <a:rPr lang="de-DE" sz="2200" dirty="0" err="1" smtClean="0"/>
              <a:t>m.hoeneisen@wortmarkt.ch</a:t>
            </a:r>
            <a:endParaRPr lang="de-DE" sz="2200" dirty="0" smtClean="0"/>
          </a:p>
        </p:txBody>
      </p:sp>
      <p:pic>
        <p:nvPicPr>
          <p:cNvPr id="5" name="Bild 4" descr="Logo kle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49" y="2940050"/>
            <a:ext cx="3591157" cy="11239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71566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067" y="2609476"/>
            <a:ext cx="10723035" cy="1336956"/>
          </a:xfrm>
        </p:spPr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Herzlichen Dank &amp; Viel Glück!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4682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Geschichten aus meinem Museum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>
              <a:solidFill>
                <a:srgbClr val="495A61"/>
              </a:solidFill>
            </a:endParaRPr>
          </a:p>
          <a:p>
            <a:pPr marL="0" indent="0" algn="ctr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 algn="ctr">
              <a:buNone/>
            </a:pPr>
            <a:r>
              <a:rPr lang="de-CH" dirty="0" smtClean="0">
                <a:solidFill>
                  <a:srgbClr val="495A61"/>
                </a:solidFill>
              </a:rPr>
              <a:t>Finden Sie eine kleine Geschichte über die Bedeutung </a:t>
            </a:r>
            <a:r>
              <a:rPr lang="de-CH" dirty="0">
                <a:solidFill>
                  <a:srgbClr val="495A61"/>
                </a:solidFill>
              </a:rPr>
              <a:t/>
            </a:r>
            <a:br>
              <a:rPr lang="de-CH" dirty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eines Objektes in Ihrem Museum.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1857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FF"/>
                </a:solidFill>
              </a:rPr>
              <a:t>V</a:t>
            </a:r>
            <a:r>
              <a:rPr lang="de-CH" dirty="0" smtClean="0">
                <a:solidFill>
                  <a:srgbClr val="008000"/>
                </a:solidFill>
              </a:rPr>
              <a:t>i</a:t>
            </a:r>
            <a:r>
              <a:rPr lang="de-CH" dirty="0" smtClean="0">
                <a:solidFill>
                  <a:srgbClr val="FFFF00"/>
                </a:solidFill>
              </a:rPr>
              <a:t>e</a:t>
            </a:r>
            <a:r>
              <a:rPr lang="de-CH" dirty="0" smtClean="0">
                <a:solidFill>
                  <a:srgbClr val="FF0000"/>
                </a:solidFill>
              </a:rPr>
              <a:t>r</a:t>
            </a:r>
            <a:r>
              <a:rPr lang="de-CH" dirty="0" smtClean="0">
                <a:solidFill>
                  <a:srgbClr val="495A61"/>
                </a:solidFill>
              </a:rPr>
              <a:t>-Farben-Methode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Blau</a:t>
            </a:r>
            <a:r>
              <a:rPr lang="de-CH" dirty="0" smtClean="0">
                <a:solidFill>
                  <a:srgbClr val="495A61"/>
                </a:solidFill>
              </a:rPr>
              <a:t> steht für Zahlen, Daten und Fakten. </a:t>
            </a:r>
            <a:r>
              <a:rPr lang="de-CH" dirty="0">
                <a:solidFill>
                  <a:srgbClr val="495A61"/>
                </a:solidFill>
              </a:rPr>
              <a:t/>
            </a:r>
            <a:br>
              <a:rPr lang="de-CH" dirty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Blau ist der Kompass für nüchternen Sprachstil.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008000"/>
                </a:solidFill>
              </a:rPr>
              <a:t>Grün</a:t>
            </a:r>
            <a:r>
              <a:rPr lang="de-CH" dirty="0" smtClean="0">
                <a:solidFill>
                  <a:srgbClr val="495A61"/>
                </a:solidFill>
              </a:rPr>
              <a:t> belegt traditionelle Werte oder Ordnungsprinzipien, Sachverhalte Sicherheiten.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FFFF00"/>
                </a:solidFill>
              </a:rPr>
              <a:t>Gelb</a:t>
            </a:r>
            <a:r>
              <a:rPr lang="de-CH" dirty="0" smtClean="0">
                <a:solidFill>
                  <a:srgbClr val="495A61"/>
                </a:solidFill>
              </a:rPr>
              <a:t> beschreibt Ideen, Visionen, Spass, Unterhaltung und Witz. </a:t>
            </a:r>
            <a:br>
              <a:rPr lang="de-CH" dirty="0" smtClean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Gelb hat eine Erlebnisfunktion.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Rot</a:t>
            </a:r>
            <a:r>
              <a:rPr lang="de-CH" dirty="0" smtClean="0">
                <a:solidFill>
                  <a:srgbClr val="495A61"/>
                </a:solidFill>
              </a:rPr>
              <a:t> spricht die Emotionen an, die die Seele des Lesers berühren oder die Gemüter erhitzen. </a:t>
            </a:r>
            <a:br>
              <a:rPr lang="de-CH" dirty="0" smtClean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Rot steht für die Kontaktfunktion. 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495A61"/>
                </a:solidFill>
              </a:rPr>
              <a:t>Welche Farbe hat Ihr Text? Und welche Farben haben die Wörter?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6459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Stilmittel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>
              <a:solidFill>
                <a:srgbClr val="495A61"/>
              </a:solidFill>
            </a:endParaRPr>
          </a:p>
          <a:p>
            <a:pPr marL="0" indent="0" algn="ctr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 algn="ctr">
              <a:buNone/>
            </a:pPr>
            <a:r>
              <a:rPr lang="de-CH" dirty="0" smtClean="0">
                <a:solidFill>
                  <a:srgbClr val="495A61"/>
                </a:solidFill>
              </a:rPr>
              <a:t>Wie gestalten wir einen Text, damit er spannend wird?</a:t>
            </a:r>
          </a:p>
          <a:p>
            <a:pPr marL="0" indent="0">
              <a:buNone/>
            </a:pPr>
            <a:endParaRPr lang="de-CH" dirty="0" smtClean="0"/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7796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Dramaturgie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charset="2"/>
              <a:buChar char="-"/>
            </a:pPr>
            <a:endParaRPr lang="de-CH" dirty="0" smtClean="0">
              <a:solidFill>
                <a:srgbClr val="495A61"/>
              </a:solidFill>
            </a:endParaRPr>
          </a:p>
          <a:p>
            <a:pPr>
              <a:buFont typeface="Symbol" charset="2"/>
              <a:buChar char="-"/>
            </a:pPr>
            <a:r>
              <a:rPr lang="de-CH" dirty="0" smtClean="0">
                <a:solidFill>
                  <a:srgbClr val="495A61"/>
                </a:solidFill>
              </a:rPr>
              <a:t>Ausgangssituation</a:t>
            </a:r>
          </a:p>
          <a:p>
            <a:pPr>
              <a:buFont typeface="Symbol" charset="2"/>
              <a:buChar char="-"/>
            </a:pPr>
            <a:r>
              <a:rPr lang="de-CH" dirty="0" smtClean="0">
                <a:solidFill>
                  <a:srgbClr val="495A61"/>
                </a:solidFill>
              </a:rPr>
              <a:t>Menschen, die die Geschichte tragen</a:t>
            </a:r>
          </a:p>
          <a:p>
            <a:pPr>
              <a:buFont typeface="Symbol" charset="2"/>
              <a:buChar char="-"/>
            </a:pPr>
            <a:r>
              <a:rPr lang="de-CH" dirty="0" smtClean="0">
                <a:solidFill>
                  <a:srgbClr val="495A61"/>
                </a:solidFill>
              </a:rPr>
              <a:t>Veränderung oder Höhepunkt</a:t>
            </a:r>
          </a:p>
          <a:p>
            <a:pPr>
              <a:buFont typeface="Symbol" charset="2"/>
              <a:buChar char="-"/>
            </a:pPr>
            <a:r>
              <a:rPr lang="de-CH" dirty="0" smtClean="0">
                <a:solidFill>
                  <a:srgbClr val="495A61"/>
                </a:solidFill>
              </a:rPr>
              <a:t>Neue Endsituation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polarstern-corporate-publishing-storytelling-dramaturgie-1200x722.jpg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2963862"/>
            <a:ext cx="4762500" cy="2865437"/>
          </a:xfrm>
          <a:prstGeom prst="rect">
            <a:avLst/>
          </a:prstGeom>
        </p:spPr>
      </p:pic>
      <p:pic>
        <p:nvPicPr>
          <p:cNvPr id="7" name="Bild 6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14494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Texttempo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>
              <a:solidFill>
                <a:srgbClr val="495A61"/>
              </a:solidFill>
            </a:endParaRPr>
          </a:p>
          <a:p>
            <a:pPr marL="0" indent="0" algn="ctr">
              <a:buNone/>
            </a:pPr>
            <a:endParaRPr lang="de-CH" dirty="0" smtClean="0">
              <a:solidFill>
                <a:srgbClr val="495A61"/>
              </a:solidFill>
            </a:endParaRPr>
          </a:p>
          <a:p>
            <a:pPr marL="0" indent="0" algn="ctr">
              <a:buNone/>
            </a:pPr>
            <a:r>
              <a:rPr lang="de-CH" dirty="0" smtClean="0">
                <a:solidFill>
                  <a:srgbClr val="495A61"/>
                </a:solidFill>
              </a:rPr>
              <a:t>Kurze Sätze geben dem Text ein höheres Tempo und </a:t>
            </a:r>
            <a:r>
              <a:rPr lang="de-CH" dirty="0">
                <a:solidFill>
                  <a:srgbClr val="495A61"/>
                </a:solidFill>
              </a:rPr>
              <a:t/>
            </a:r>
            <a:br>
              <a:rPr lang="de-CH" dirty="0">
                <a:solidFill>
                  <a:srgbClr val="495A61"/>
                </a:solidFill>
              </a:rPr>
            </a:br>
            <a:r>
              <a:rPr lang="de-CH" dirty="0" smtClean="0">
                <a:solidFill>
                  <a:srgbClr val="495A61"/>
                </a:solidFill>
              </a:rPr>
              <a:t>sind klarer verständlich. Sätze mit verschachtelten Nebensätzen verlangsamen einen Text.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02086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495A61"/>
                </a:solidFill>
              </a:rPr>
              <a:t>Nebensätze</a:t>
            </a:r>
            <a:endParaRPr lang="de-CH" dirty="0">
              <a:solidFill>
                <a:srgbClr val="495A6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>
              <a:solidFill>
                <a:srgbClr val="495A61"/>
              </a:solidFill>
              <a:sym typeface="Zapf Dingbats"/>
            </a:endParaRPr>
          </a:p>
          <a:p>
            <a:pPr marL="0" indent="0">
              <a:buNone/>
            </a:pPr>
            <a:endParaRPr lang="de-CH" dirty="0">
              <a:solidFill>
                <a:srgbClr val="495A61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 algn="ctr">
              <a:buNone/>
            </a:pPr>
            <a:r>
              <a:rPr lang="de-CH" dirty="0" smtClean="0">
                <a:solidFill>
                  <a:srgbClr val="495A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de-CH" dirty="0" smtClean="0">
                <a:solidFill>
                  <a:srgbClr val="495A61"/>
                </a:solidFill>
              </a:rPr>
              <a:t>Richtig eingesetzt sind sie eine Bereicherung. </a:t>
            </a:r>
          </a:p>
          <a:p>
            <a:pPr marL="0" indent="0" algn="ctr">
              <a:buNone/>
            </a:pPr>
            <a:r>
              <a:rPr lang="de-CH" sz="3000" dirty="0" smtClean="0">
                <a:solidFill>
                  <a:srgbClr val="495A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de-CH" dirty="0" smtClean="0">
                <a:solidFill>
                  <a:srgbClr val="495A61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de-CH" dirty="0" smtClean="0">
                <a:solidFill>
                  <a:srgbClr val="495A61"/>
                </a:solidFill>
              </a:rPr>
              <a:t>Falsch eingesetzt verwirren sie. </a:t>
            </a:r>
            <a:endParaRPr lang="de-CH" dirty="0">
              <a:solidFill>
                <a:srgbClr val="495A61"/>
              </a:solidFill>
            </a:endParaRPr>
          </a:p>
        </p:txBody>
      </p:sp>
      <p:pic>
        <p:nvPicPr>
          <p:cNvPr id="5" name="Bild 4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223000"/>
            <a:ext cx="3333750" cy="635000"/>
          </a:xfrm>
          <a:prstGeom prst="rect">
            <a:avLst/>
          </a:prstGeom>
        </p:spPr>
      </p:pic>
      <p:pic>
        <p:nvPicPr>
          <p:cNvPr id="6" name="Bild 5" descr="Bildschirmfoto 2017-06-28 um 09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0" y="6096000"/>
            <a:ext cx="3333750" cy="635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4000" y="6362700"/>
            <a:ext cx="117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Workshop Geschichte(</a:t>
            </a:r>
            <a:r>
              <a:rPr lang="de-DE" sz="1400" dirty="0" err="1" smtClean="0">
                <a:solidFill>
                  <a:srgbClr val="829098"/>
                </a:solidFill>
                <a:latin typeface="News Gothic MT"/>
                <a:cs typeface="News Gothic MT"/>
              </a:rPr>
              <a:t>n</a:t>
            </a:r>
            <a:r>
              <a:rPr lang="de-DE" sz="1400" dirty="0" smtClean="0">
                <a:solidFill>
                  <a:srgbClr val="829098"/>
                </a:solidFill>
                <a:latin typeface="News Gothic MT"/>
                <a:cs typeface="News Gothic MT"/>
              </a:rPr>
              <a:t>) schreiben	</a:t>
            </a:r>
            <a:endParaRPr lang="de-DE" sz="1400" dirty="0">
              <a:solidFill>
                <a:srgbClr val="829098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06420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phyros">
  <a:themeElements>
    <a:clrScheme name="Benutzerdefiniert 5">
      <a:dk1>
        <a:sysClr val="windowText" lastClr="000000"/>
      </a:dk1>
      <a:lt1>
        <a:sysClr val="window" lastClr="FFFFFF"/>
      </a:lt1>
      <a:dk2>
        <a:srgbClr val="CCCCCC"/>
      </a:dk2>
      <a:lt2>
        <a:srgbClr val="E6E6E6"/>
      </a:lt2>
      <a:accent1>
        <a:srgbClr val="999999"/>
      </a:accent1>
      <a:accent2>
        <a:srgbClr val="999999"/>
      </a:accent2>
      <a:accent3>
        <a:srgbClr val="999999"/>
      </a:accent3>
      <a:accent4>
        <a:srgbClr val="999999"/>
      </a:accent4>
      <a:accent5>
        <a:srgbClr val="999999"/>
      </a:accent5>
      <a:accent6>
        <a:srgbClr val="999999"/>
      </a:accent6>
      <a:hlink>
        <a:srgbClr val="999999"/>
      </a:hlink>
      <a:folHlink>
        <a:srgbClr val="999999"/>
      </a:folHlink>
    </a:clrScheme>
    <a:fontScheme name="Zephyro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Zephyro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Zephyros.thmx</Template>
  <TotalTime>0</TotalTime>
  <Words>917</Words>
  <Application>Microsoft Macintosh PowerPoint</Application>
  <PresentationFormat>Benutzerdefiniert</PresentationFormat>
  <Paragraphs>192</Paragraphs>
  <Slides>32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Zephyros</vt:lpstr>
      <vt:lpstr>Workshop Geschichte(n) schreiben</vt:lpstr>
      <vt:lpstr>Wie erfahren die Gäste von  meinem Museum?</vt:lpstr>
      <vt:lpstr>Geschichten erzählen</vt:lpstr>
      <vt:lpstr>Geschichten aus meinem Museum</vt:lpstr>
      <vt:lpstr>Vier-Farben-Methode</vt:lpstr>
      <vt:lpstr>Stilmittel</vt:lpstr>
      <vt:lpstr>Dramaturgie</vt:lpstr>
      <vt:lpstr>Texttempo</vt:lpstr>
      <vt:lpstr>Nebensätze</vt:lpstr>
      <vt:lpstr>Verben</vt:lpstr>
      <vt:lpstr>Adjektive</vt:lpstr>
      <vt:lpstr>Füllwörter</vt:lpstr>
      <vt:lpstr>Fremdwörter</vt:lpstr>
      <vt:lpstr>Fremdwörter</vt:lpstr>
      <vt:lpstr>Kommunikation</vt:lpstr>
      <vt:lpstr>Story-Telling</vt:lpstr>
      <vt:lpstr>Anforderungen, die ein Text  erfüllen muss</vt:lpstr>
      <vt:lpstr>Logik</vt:lpstr>
      <vt:lpstr>Leserfreundlichkeit</vt:lpstr>
      <vt:lpstr>Präzision</vt:lpstr>
      <vt:lpstr>Anreiz</vt:lpstr>
      <vt:lpstr>Mittel</vt:lpstr>
      <vt:lpstr>Die Medienmitteilung</vt:lpstr>
      <vt:lpstr>Die Pressekonferenz</vt:lpstr>
      <vt:lpstr>Wie &amp; wann?</vt:lpstr>
      <vt:lpstr>Wer?</vt:lpstr>
      <vt:lpstr>Welche Unterlagen?</vt:lpstr>
      <vt:lpstr>Wie lange?</vt:lpstr>
      <vt:lpstr>Der PR-Text</vt:lpstr>
      <vt:lpstr>Facebook &amp; Co.</vt:lpstr>
      <vt:lpstr>Fragen?</vt:lpstr>
      <vt:lpstr>Herzlichen Dank &amp; Viel Glück!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 Geschichte(n) schreiben</dc:title>
  <dc:creator>maya</dc:creator>
  <cp:lastModifiedBy>Laetizia Christoffel</cp:lastModifiedBy>
  <cp:revision>29</cp:revision>
  <cp:lastPrinted>2017-06-26T12:38:57Z</cp:lastPrinted>
  <dcterms:created xsi:type="dcterms:W3CDTF">2017-06-26T11:37:45Z</dcterms:created>
  <dcterms:modified xsi:type="dcterms:W3CDTF">2017-07-10T13:37:27Z</dcterms:modified>
</cp:coreProperties>
</file>